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7315200" cy="96012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170236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4144962" y="0"/>
            <a:ext cx="3170236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9129711"/>
            <a:ext cx="3170236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4144962" y="9129711"/>
            <a:ext cx="3170236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850" lIns="95725" rIns="95725" tIns="47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7850" lIns="95725" rIns="95725" tIns="4785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4144962" y="9129711"/>
            <a:ext cx="3170236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850" lIns="95725" rIns="95725" tIns="47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974725" y="4564062"/>
            <a:ext cx="5365749" cy="4329112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244600" y="708025"/>
            <a:ext cx="4827587" cy="36210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9" name="Shape 7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80" name="Shape 8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20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8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6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14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14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14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14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14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1400"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clipArtAndTx">
  <p:cSld name="Title, Clip Art and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/>
          <p:nvPr>
            <p:ph idx="2" type="clipArt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lipArt">
  <p:cSld name="Title, Text and Clip Ar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/>
          <p:nvPr>
            <p:ph idx="2" type="clipArt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Relationship Id="rId6" Type="http://schemas.openxmlformats.org/officeDocument/2006/relationships/image" Target="../media/image32.jpg"/><Relationship Id="rId7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05.jpg"/><Relationship Id="rId10" Type="http://schemas.openxmlformats.org/officeDocument/2006/relationships/image" Target="../media/image04.jpg"/><Relationship Id="rId13" Type="http://schemas.openxmlformats.org/officeDocument/2006/relationships/image" Target="../media/image10.jp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9" Type="http://schemas.openxmlformats.org/officeDocument/2006/relationships/image" Target="../media/image03.jpg"/><Relationship Id="rId14" Type="http://schemas.openxmlformats.org/officeDocument/2006/relationships/image" Target="../media/image11.png"/><Relationship Id="rId5" Type="http://schemas.openxmlformats.org/officeDocument/2006/relationships/image" Target="../media/image07.jpg"/><Relationship Id="rId6" Type="http://schemas.openxmlformats.org/officeDocument/2006/relationships/image" Target="../media/image09.png"/><Relationship Id="rId7" Type="http://schemas.openxmlformats.org/officeDocument/2006/relationships/image" Target="../media/image08.jpg"/><Relationship Id="rId8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609600" y="990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54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Art</a:t>
            </a:r>
          </a:p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219200" y="2590800"/>
            <a:ext cx="7239000" cy="2468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1" lang="en-US" sz="3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you “got” Pop, you could never see a sign the same way again.  And once you thought Pop, you could never see America the same way again.  </a:t>
            </a:r>
            <a:r>
              <a:rPr b="0" baseline="0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</a:t>
            </a: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Andy Warhol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well as new technologies and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62000" y="2097086"/>
            <a:ext cx="3429000" cy="372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Mass production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Fabrication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Photography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Printing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Serials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Shape 178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1905000"/>
            <a:ext cx="4419599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3733800" y="5181600"/>
            <a:ext cx="49530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Claes Oldenburg,</a:t>
            </a: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Floor Burger 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1962, © Claes Oldenburg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4343400" y="609600"/>
            <a:ext cx="42671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art was appealing to many viewers, while others felt it </a:t>
            </a: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fun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common people and their lives. It was hard for some people to understand why Pop Artists were painting </a:t>
            </a: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cheap, everyday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objects, when the function of art historically was to uphold and represent culture’s most valuable ideals.</a:t>
            </a:r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baseline="0" i="0" sz="2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Shape 185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62000"/>
            <a:ext cx="32384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066800" y="5791200"/>
            <a:ext cx="29717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Listerine Bottle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1963, © AWF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85800" y="5334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Andy Warhol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one of the most famous Pop Artists.  Part of his artistic practice was using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technologies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ways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making art including: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038600" y="2286000"/>
            <a:ext cx="5105399" cy="308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Photographic Silk-Screening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Repetition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Mass production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Collaboration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Media events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657600" y="5972175"/>
            <a:ext cx="2057400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Andy Warhol, </a:t>
            </a: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Brillo Boxes installation, 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19999" t="0"/>
          <a:stretch/>
        </p:blipFill>
        <p:spPr>
          <a:xfrm>
            <a:off x="990600" y="1981200"/>
            <a:ext cx="2625724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Warhol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appropriated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(used without permission) images from magazines, newspapers, and press photos of the most popular people of his time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743200"/>
            <a:ext cx="1600199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2667000"/>
            <a:ext cx="165735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1914525"/>
            <a:ext cx="3809999" cy="380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838200" y="5756275"/>
            <a:ext cx="3809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990600" y="5788025"/>
            <a:ext cx="33401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Silver Liz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[Ferus Type], 1963, © AWF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953000" y="4953000"/>
            <a:ext cx="14478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©2006 Life Inc.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85800" y="609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Warhol used the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media events </a:t>
            </a:r>
            <a:b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critique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reframe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cultural ideas </a:t>
            </a:r>
            <a:b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his art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362200"/>
            <a:ext cx="2874962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362200"/>
            <a:ext cx="3124199" cy="375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4953000" y="6218237"/>
            <a:ext cx="277494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Jackie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paintings, 1964, © AWF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762000" y="685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Warhol took common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everyday items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gave them importance as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“art”</a:t>
            </a:r>
            <a:r>
              <a:rPr b="1" baseline="0" i="0" lang="en-US" sz="2800" u="none" cap="none" strike="noStrike">
                <a:solidFill>
                  <a:srgbClr val="33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raised questions about the nature of art: 	</a:t>
            </a:r>
            <a:b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362200"/>
            <a:ext cx="4038599" cy="250348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838200" y="4876800"/>
            <a:ext cx="50291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Knives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1981, © AWF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410200" y="6019800"/>
            <a:ext cx="36576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03262" y="5530850"/>
            <a:ext cx="7754937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makes one work of art better than another?</a:t>
            </a:r>
            <a:b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1828800"/>
            <a:ext cx="2697161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5181600" y="4873625"/>
            <a:ext cx="32131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Brillo Soap Pads Box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1964, © AWF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685800" y="304800"/>
            <a:ext cx="8077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Keith Haring 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another famous Pop Artists.  He was an American artist and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activist 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whose work related to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York 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street culture.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4038600" y="2286000"/>
            <a:ext cx="5105399" cy="3754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heavily political work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concepts of birth, death, 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social activist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street culture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42672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286000"/>
            <a:ext cx="3429000" cy="27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5410200"/>
            <a:ext cx="1344612" cy="123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2200" y="5334000"/>
            <a:ext cx="1593849" cy="12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" y="5257800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Shape 242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9212262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447800"/>
            <a:ext cx="5257799" cy="334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type="title"/>
          </p:nvPr>
        </p:nvSpPr>
        <p:spPr>
          <a:xfrm>
            <a:off x="914400" y="609600"/>
            <a:ext cx="73152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artists stretched the definitions of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art could be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how it can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made.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249" name="Shape 249"/>
          <p:cNvSpPr txBox="1"/>
          <p:nvPr/>
        </p:nvSpPr>
        <p:spPr>
          <a:xfrm>
            <a:off x="609600" y="5334000"/>
            <a:ext cx="8153399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1" lang="en-US" sz="24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 Pop idea, after all, was that anybody could do anything, so naturally we were all trying to do it all…”      ---</a:t>
            </a:r>
            <a:r>
              <a:rPr b="0" baseline="0" i="1" lang="en-US" sz="24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Andy Warhol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981200" y="4876800"/>
            <a:ext cx="52577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by Hervé Gloaguen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 world today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reflects many of the ideas, methods and materials initiated by the Pop Art movement.</a:t>
            </a:r>
            <a:b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581400"/>
            <a:ext cx="1714500" cy="246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1752600"/>
            <a:ext cx="2895600" cy="20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304800" y="6172200"/>
            <a:ext cx="23622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638800" y="3976687"/>
            <a:ext cx="3505200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Barbara Kruger, </a:t>
            </a: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Untitled, 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1991</a:t>
            </a:r>
          </a:p>
          <a:p>
            <a:pPr indent="0" lvl="0" marL="0" marR="0" rtl="0" algn="l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Courtesy: Mary Boone Gallery, NY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914400" y="1752600"/>
            <a:ext cx="4648199" cy="176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0" baseline="0" i="0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0" baseline="0" i="1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Untitled</a:t>
            </a:r>
            <a:r>
              <a:rPr b="0" baseline="0" i="0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1991, Barbara Kruger uses the iconography of the American flag and hard edge graphics to pose a series of provocative questions about American cultural values.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743200" y="4419600"/>
            <a:ext cx="5029199" cy="176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0" baseline="0" i="0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0" baseline="0" i="1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Rabbit, </a:t>
            </a:r>
            <a:r>
              <a:rPr b="0" baseline="0" i="0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1986</a:t>
            </a:r>
            <a:r>
              <a:rPr b="0" baseline="0" i="1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baseline="0" i="0" lang="en-US" sz="22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artist Jeff Koons cast a mass-produced inflatable Easter bunny in highly polished stainless steel. The sculpture became iconic of art in the 1980s. 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85800" y="6019800"/>
            <a:ext cx="1981199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Jeff Koons, </a:t>
            </a: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Rabbit, 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1986, © Jeff Koons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581400" y="6370637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Pct val="25000"/>
              <a:buFont typeface="Times New Roman"/>
              <a:buNone/>
            </a:pPr>
            <a:r>
              <a:rPr b="0" baseline="0" i="0" lang="en-US" sz="2400" u="none" cap="none" strike="noStrike">
                <a:solidFill>
                  <a:srgbClr val="2D2D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to Video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Shape 10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164636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981200"/>
            <a:ext cx="1219199" cy="94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04800"/>
            <a:ext cx="2282825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66667" l="0" r="20459" t="0"/>
          <a:stretch/>
        </p:blipFill>
        <p:spPr>
          <a:xfrm>
            <a:off x="2895600" y="3505200"/>
            <a:ext cx="3276600" cy="9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5600" y="47244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1562" y="304800"/>
            <a:ext cx="2763837" cy="234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8">
            <a:alphaModFix/>
          </a:blip>
          <a:srcRect b="12819" l="0" r="0" t="0"/>
          <a:stretch/>
        </p:blipFill>
        <p:spPr>
          <a:xfrm>
            <a:off x="5029200" y="4724400"/>
            <a:ext cx="198119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9">
            <a:alphaModFix/>
          </a:blip>
          <a:srcRect b="0" l="9999" r="16667" t="4999"/>
          <a:stretch/>
        </p:blipFill>
        <p:spPr>
          <a:xfrm>
            <a:off x="2819400" y="304800"/>
            <a:ext cx="167639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0">
            <a:alphaModFix/>
          </a:blip>
          <a:srcRect b="25000" l="30000" r="26666" t="22500"/>
          <a:stretch/>
        </p:blipFill>
        <p:spPr>
          <a:xfrm>
            <a:off x="6400800" y="2895600"/>
            <a:ext cx="9905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11">
            <a:alphaModFix/>
          </a:blip>
          <a:srcRect b="0" l="0" r="25000" t="0"/>
          <a:stretch/>
        </p:blipFill>
        <p:spPr>
          <a:xfrm>
            <a:off x="304800" y="41148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43800" y="3027361"/>
            <a:ext cx="1219199" cy="78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12050" y="4191000"/>
            <a:ext cx="132714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8200" y="455612"/>
            <a:ext cx="1447800" cy="129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44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Art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419600" y="1295400"/>
            <a:ext cx="41909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Art was an art movement in the late 1950s and 1960s that reflected everyday life and common objects. Pop artists blurred the line between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 art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commercial art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130" name="Shape 130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537" y="1676400"/>
            <a:ext cx="331946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838200" y="5486400"/>
            <a:ext cx="38099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Brillo Soap Pads Box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1964, © AWF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876800" y="1066800"/>
            <a:ext cx="3962399" cy="449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Artists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created images that anybody walking down the street could recognize in a split second…all the great modern things that the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Expressionists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tried so hard not to notice at all.”—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Gretchen Berg. 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Shape 138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1066800"/>
            <a:ext cx="3495675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914400" y="5710237"/>
            <a:ext cx="3016249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Coke Bottles, 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1962, © AWF</a:t>
            </a:r>
            <a:b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4038600" y="762000"/>
            <a:ext cx="48767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Pop artists moved away from </a:t>
            </a: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Expressionism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was the “in” style of art in the 50s. The Abstract Expressionist evoked </a:t>
            </a: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emotions, feelings and ideas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through </a:t>
            </a: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elements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such as: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Texture</a:t>
            </a:r>
          </a:p>
        </p:txBody>
      </p:sp>
      <p:pic>
        <p:nvPicPr>
          <p:cNvPr id="146" name="Shape 146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14400"/>
            <a:ext cx="3652837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457200" y="5791200"/>
            <a:ext cx="5562600" cy="70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Jackson Pollock, </a:t>
            </a:r>
            <a:r>
              <a:rPr b="1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4, 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1950</a:t>
            </a:r>
          </a:p>
          <a:p>
            <a:pPr indent="0" lvl="0" marL="0" marR="0" rtl="0" algn="l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Museum of Art; </a:t>
            </a:r>
          </a:p>
          <a:p>
            <a:pPr indent="0" lvl="0" marL="0" marR="0" rtl="0" algn="l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Gift of Frank R. S. Kaplan/©ARS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381000" y="381000"/>
            <a:ext cx="8077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Pop Artists used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images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everyday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culture as their sources including:</a:t>
            </a:r>
            <a:r>
              <a:rPr b="1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343400" y="5562600"/>
            <a:ext cx="38862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Roy Lichtenstein, </a:t>
            </a: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Masterpiec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 1962</a:t>
            </a:r>
          </a:p>
        </p:txBody>
      </p:sp>
      <p:pic>
        <p:nvPicPr>
          <p:cNvPr id="154" name="Shape 154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676400"/>
            <a:ext cx="3809999" cy="37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62000" y="1989136"/>
            <a:ext cx="3200399" cy="45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16666"/>
              <a:buFont typeface="Times New Roman"/>
              <a:buChar char="•"/>
            </a:pPr>
            <a:r>
              <a:rPr b="1" baseline="0" i="0" lang="en-US" sz="24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Advertisements</a:t>
            </a:r>
          </a:p>
          <a:p>
            <a:pPr indent="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Consumer goods</a:t>
            </a:r>
          </a:p>
          <a:p>
            <a:pPr indent="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Celebrities</a:t>
            </a:r>
          </a:p>
          <a:p>
            <a:pPr indent="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Photographs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Comic strips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 Artists used bold, flat colors and hard edge compositions adopted from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commercial designs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like those found in: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219200" y="2209800"/>
            <a:ext cx="2514599" cy="308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Billboards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Murals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Magazines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Newspapers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1393" l="5227" r="5882" t="1760"/>
          <a:stretch/>
        </p:blipFill>
        <p:spPr>
          <a:xfrm>
            <a:off x="5181600" y="1981200"/>
            <a:ext cx="2497136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4191000" y="6172200"/>
            <a:ext cx="37338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Campbell's Soup II,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1969, © AWF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533400" y="381000"/>
            <a:ext cx="8077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Pop Artists reflected 60’s culture by using new </a:t>
            </a: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</a:t>
            </a: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their artworks including: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876800" y="1600200"/>
            <a:ext cx="3429000" cy="4367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Acrylic Paints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Plastics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Photographs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Fluorescent and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baseline="0" i="0" lang="en-US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Metallic colors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Shape 170"/>
          <p:cNvPicPr preferRelativeResize="0"/>
          <p:nvPr>
            <p:ph idx="4294967295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447800"/>
            <a:ext cx="3263900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219200" y="6019800"/>
            <a:ext cx="48006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Rauschenberg, </a:t>
            </a:r>
            <a:r>
              <a:rPr b="0" baseline="0" i="1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Retroactive I</a:t>
            </a:r>
            <a:r>
              <a:rPr b="0" baseline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I, 1963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868686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