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5" r:id="rId11"/>
    <p:sldId id="278" r:id="rId12"/>
    <p:sldId id="266" r:id="rId13"/>
    <p:sldId id="267" r:id="rId14"/>
    <p:sldId id="281" r:id="rId15"/>
    <p:sldId id="273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4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4935-13FC-0540-A786-036091BF381D}" type="datetimeFigureOut">
              <a:rPr lang="en-US" smtClean="0"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ACB8-7D66-B244-852A-A5AB8C4234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9943-C07F-A444-8069-E1BDD2514119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9DEE-9C07-B741-98D0-4CBB6E6848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49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*mention</a:t>
            </a:r>
            <a:r>
              <a:rPr lang="en-US" baseline="0" dirty="0" smtClean="0"/>
              <a:t> point &amp; shoot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9DEE-9C07-B741-98D0-4CBB6E6848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9DEE-9C07-B741-98D0-4CBB6E6848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*mention</a:t>
            </a:r>
            <a:r>
              <a:rPr lang="en-US" baseline="0" dirty="0" smtClean="0"/>
              <a:t> point &amp; shoot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59DEE-9C07-B741-98D0-4CBB6E68485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98A69-34DA-9442-96A8-4067C095BFC6}" type="datetimeFigureOut">
              <a:rPr lang="en-US" smtClean="0"/>
              <a:pPr/>
              <a:t>11/8/11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B4301-3D26-564B-A4CF-B525F84E4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3zdybilbCY&amp;feature=related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iWrUjgbcjE&amp;feature=chann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merasim.com/camera-simulato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I6kB4OPpNM&amp;feature=relmf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SAiT8jwFh0&amp;feature=related" TargetMode="External"/><Relationship Id="rId4" Type="http://schemas.openxmlformats.org/officeDocument/2006/relationships/hyperlink" Target="http://www.youtube.com/watch?v=PTk6drJuIPc&amp;feature=related" TargetMode="External"/><Relationship Id="rId5" Type="http://schemas.openxmlformats.org/officeDocument/2006/relationships/hyperlink" Target="http://www.youtube.com/watch?v=0Vls8oMvoYY&amp;feature=related" TargetMode="External"/><Relationship Id="rId6" Type="http://schemas.openxmlformats.org/officeDocument/2006/relationships/hyperlink" Target="http://www.youtube.com/watch?v=xg7_meg77Q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SHPlr4G85E&amp;feature=rela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aeswir4sWg" TargetMode="Externa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A2yQ22YGD8" TargetMode="Externa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21" y="2808615"/>
            <a:ext cx="5715000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238"/>
            <a:ext cx="8079154" cy="2290846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Bauhaus 93"/>
              </a:rPr>
              <a:t>Shutter Speed</a:t>
            </a:r>
            <a:r>
              <a:rPr lang="en-US" dirty="0" smtClean="0">
                <a:latin typeface="Bauhaus 93"/>
              </a:rPr>
              <a:t> </a:t>
            </a:r>
            <a:endParaRPr lang="en-US" sz="9600" dirty="0">
              <a:latin typeface="Bauhaus 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994" y="1563092"/>
            <a:ext cx="163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Abadi MT Condensed Light"/>
                <a:cs typeface="Abadi MT Condensed Light"/>
              </a:rPr>
              <a:t>&amp;</a:t>
            </a:r>
            <a:endParaRPr lang="en-US" sz="7200" dirty="0">
              <a:latin typeface="Abadi MT Condensed Light"/>
              <a:cs typeface="Abadi MT Condensed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288" y="1959053"/>
            <a:ext cx="542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auhaus 93"/>
                <a:cs typeface="Bauhaus 93"/>
              </a:rPr>
              <a:t>Aperture</a:t>
            </a:r>
            <a:endParaRPr lang="en-US" sz="9600" dirty="0">
              <a:latin typeface="Bauhaus 93"/>
              <a:cs typeface="Bauhaus 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latin typeface="Bauhaus 93"/>
              </a:rPr>
              <a:t>Aperture</a:t>
            </a:r>
            <a:endParaRPr lang="en-US" sz="9600" dirty="0">
              <a:latin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46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Aperture is the opening through which light travels—the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size of the opening dictates the amount of light allowed in.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8896"/>
            <a:ext cx="9144000" cy="416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2273300"/>
            <a:ext cx="28645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latin typeface="Abadi MT Condensed Light"/>
                <a:cs typeface="Abadi MT Condensed Light"/>
                <a:hlinkClick r:id="rId2"/>
              </a:rPr>
              <a:t>How the Aperture works…</a:t>
            </a:r>
            <a:endParaRPr lang="en-US" sz="3200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sz="3200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r>
              <a:rPr lang="en-US" sz="3200" dirty="0" smtClean="0">
                <a:latin typeface="Abadi MT Condensed Light"/>
                <a:cs typeface="Abadi MT Condensed Light"/>
                <a:hlinkClick r:id="rId3"/>
              </a:rPr>
              <a:t>Depth of Field Explained</a:t>
            </a:r>
            <a:endParaRPr lang="en-US" sz="32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700" y="381000"/>
            <a:ext cx="81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Watch these videos to further explore aperture and depth of field.</a:t>
            </a:r>
            <a:endParaRPr lang="en-US" sz="2800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457" y="1206501"/>
            <a:ext cx="5936543" cy="565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49947" cy="3090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47" y="0"/>
            <a:ext cx="3090421" cy="3090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0421"/>
            <a:ext cx="2665889" cy="3786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914" y="3211687"/>
            <a:ext cx="2837734" cy="2131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02" y="3211687"/>
            <a:ext cx="3209705" cy="2131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1914" y="5508030"/>
            <a:ext cx="6205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badi MT Condensed Light"/>
                <a:cs typeface="Abadi MT Condensed Light"/>
              </a:rPr>
              <a:t>Large Aperture opening = Shallow Depth of Field 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 algn="ctr"/>
            <a:r>
              <a:rPr lang="en-US" sz="2400" dirty="0" smtClean="0">
                <a:latin typeface="Abadi MT Condensed Light"/>
                <a:cs typeface="Abadi MT Condensed Light"/>
              </a:rPr>
              <a:t>f1.8, f2, f2.8, f4, f5.6</a:t>
            </a:r>
          </a:p>
          <a:p>
            <a:pPr algn="ctr"/>
            <a:r>
              <a:rPr lang="en-US" dirty="0" smtClean="0">
                <a:latin typeface="Abadi MT Condensed Light"/>
                <a:cs typeface="Abadi MT Condensed Light"/>
              </a:rPr>
              <a:t>*the smaller the number, the larger the opening*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3167" y="-1"/>
            <a:ext cx="2028723" cy="3090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29" y="234251"/>
            <a:ext cx="4587483" cy="281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9" y="3254134"/>
            <a:ext cx="2304682" cy="3454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19" y="234251"/>
            <a:ext cx="2302787" cy="2878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318" y="4044828"/>
            <a:ext cx="3564688" cy="2673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7823" y="3051252"/>
            <a:ext cx="6118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badi MT Condensed Light"/>
                <a:cs typeface="Abadi MT Condensed Light"/>
              </a:rPr>
              <a:t>Small Aperture Opening = Large Depth of Field</a:t>
            </a:r>
          </a:p>
          <a:p>
            <a:pPr algn="ctr"/>
            <a:r>
              <a:rPr lang="en-US" dirty="0" smtClean="0">
                <a:latin typeface="Abadi MT Condensed Light"/>
                <a:cs typeface="Abadi MT Condensed Light"/>
              </a:rPr>
              <a:t>f8, f11, f16, f22</a:t>
            </a:r>
          </a:p>
          <a:p>
            <a:pPr algn="ctr"/>
            <a:r>
              <a:rPr lang="en-US" dirty="0" smtClean="0">
                <a:latin typeface="Abadi MT Condensed Light"/>
                <a:cs typeface="Abadi MT Condensed Light"/>
              </a:rPr>
              <a:t>*the larger the number, the smaller the opening*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311" y="4025296"/>
            <a:ext cx="1797799" cy="268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uhaus 93"/>
              </a:rPr>
              <a:t>Aperture on our cameras…</a:t>
            </a:r>
            <a:endParaRPr lang="en-US" dirty="0">
              <a:latin typeface="Bauhaus 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355" y="1202621"/>
            <a:ext cx="4050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 smtClean="0">
                <a:latin typeface="Abadi MT Condensed Light"/>
                <a:cs typeface="Abadi MT Condensed Light"/>
              </a:rPr>
              <a:t>On a Manual SLR camera</a:t>
            </a:r>
          </a:p>
          <a:p>
            <a:pPr algn="r"/>
            <a:endParaRPr lang="en-US" sz="2000" u="sng" dirty="0" smtClean="0">
              <a:latin typeface="Abadi MT Condensed Light"/>
              <a:cs typeface="Abadi MT Condensed Light"/>
            </a:endParaRPr>
          </a:p>
          <a:p>
            <a:pPr algn="r"/>
            <a:r>
              <a:rPr lang="en-US" dirty="0" smtClean="0">
                <a:latin typeface="Abadi MT Condensed Light"/>
                <a:cs typeface="Abadi MT Condensed Light"/>
              </a:rPr>
              <a:t>The aperture is changed by  turning the ring so that the </a:t>
            </a:r>
            <a:r>
              <a:rPr lang="en-US" dirty="0" err="1" smtClean="0">
                <a:latin typeface="Abadi MT Condensed Light"/>
                <a:cs typeface="Abadi MT Condensed Light"/>
              </a:rPr>
              <a:t>Fstop</a:t>
            </a:r>
            <a:r>
              <a:rPr lang="en-US" dirty="0" smtClean="0">
                <a:latin typeface="Abadi MT Condensed Light"/>
                <a:cs typeface="Abadi MT Condensed Light"/>
              </a:rPr>
              <a:t> lines up with the red-</a:t>
            </a:r>
            <a:r>
              <a:rPr lang="en-US" dirty="0" err="1" smtClean="0">
                <a:latin typeface="Abadi MT Condensed Light"/>
                <a:cs typeface="Abadi MT Condensed Light"/>
              </a:rPr>
              <a:t>oragne</a:t>
            </a:r>
            <a:r>
              <a:rPr lang="en-US" dirty="0" smtClean="0">
                <a:latin typeface="Abadi MT Condensed Light"/>
                <a:cs typeface="Abadi MT Condensed Light"/>
              </a:rPr>
              <a:t> line</a:t>
            </a:r>
          </a:p>
          <a:p>
            <a:pPr algn="r"/>
            <a:endParaRPr lang="en-US" dirty="0" smtClean="0">
              <a:latin typeface="Abadi MT Condensed Light"/>
              <a:cs typeface="Abadi MT Condensed Light"/>
            </a:endParaRPr>
          </a:p>
          <a:p>
            <a:pPr algn="r"/>
            <a:r>
              <a:rPr lang="en-US" dirty="0" err="1" smtClean="0">
                <a:latin typeface="Abadi MT Condensed Light"/>
                <a:cs typeface="Abadi MT Condensed Light"/>
              </a:rPr>
              <a:t>Fstops</a:t>
            </a:r>
            <a:r>
              <a:rPr lang="en-US" dirty="0" smtClean="0">
                <a:latin typeface="Abadi MT Condensed Light"/>
                <a:cs typeface="Abadi MT Condensed Light"/>
              </a:rPr>
              <a:t>: f1.7, f2.8, f4, f5.6, f8, f11, f16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1574" y="3146330"/>
            <a:ext cx="291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badi MT Condensed Light"/>
                <a:cs typeface="Abadi MT Condensed Light"/>
              </a:rPr>
              <a:t>On a Digital SLR camera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12" name="Picture 11" descr="Nikon D3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085"/>
            <a:ext cx="4035001" cy="2941126"/>
          </a:xfrm>
          <a:prstGeom prst="rect">
            <a:avLst/>
          </a:prstGeom>
        </p:spPr>
      </p:pic>
      <p:pic>
        <p:nvPicPr>
          <p:cNvPr id="13" name="Picture 12" descr="Nikon D3000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55" y="3018503"/>
            <a:ext cx="4050445" cy="3447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4209211"/>
            <a:ext cx="40350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badi MT Condensed Light"/>
                <a:cs typeface="Abadi MT Condensed Light"/>
              </a:rPr>
              <a:t>On a Digital SLR (Nikon D3000)</a:t>
            </a:r>
          </a:p>
          <a:p>
            <a:endParaRPr lang="en-US" sz="2000" u="sng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Set the camera to Manual (M)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Hold the exposure button             &amp; spin the dial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err="1" smtClean="0">
                <a:latin typeface="Abadi MT Condensed Light"/>
                <a:cs typeface="Abadi MT Condensed Light"/>
              </a:rPr>
              <a:t>Fstops</a:t>
            </a:r>
            <a:r>
              <a:rPr lang="en-US" dirty="0" smtClean="0">
                <a:latin typeface="Abadi MT Condensed Light"/>
                <a:cs typeface="Abadi MT Condensed Light"/>
              </a:rPr>
              <a:t>: f5, f5.6, f6.3, f7.1, f8, f9, f10, f11, f13, f14, f16, f18, f20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23" y="5242862"/>
            <a:ext cx="459438" cy="45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auhaus 93"/>
              </a:rPr>
              <a:t>The Light Meter</a:t>
            </a:r>
            <a:endParaRPr lang="en-US" sz="7200" dirty="0">
              <a:latin typeface="Bauhaus 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38088"/>
            <a:ext cx="454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Nikon D3000</a:t>
            </a:r>
            <a:endParaRPr lang="en-US" sz="2800" dirty="0">
              <a:latin typeface="Abadi MT Condensed Light"/>
              <a:cs typeface="Abadi MT Condensed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00" y="2105167"/>
            <a:ext cx="233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This is the menu which shows on the screen. In the middle you see a graph from + to –</a:t>
            </a:r>
            <a:r>
              <a:rPr lang="en-US" dirty="0" smtClean="0">
                <a:latin typeface="Abadi MT Condensed Light"/>
                <a:cs typeface="Abadi MT Condensed Light"/>
              </a:rPr>
              <a:t>. 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Proper exposure is achieved when the small lines are exactly in the middle. 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Far to the left creates an overexposed image. Far to the right creates an underexposed image.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8" name="Picture 7" descr="ZEXPMOD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27385"/>
            <a:ext cx="51308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/>
              </a:rPr>
              <a:t>The Light Meter cont’d.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4" y="1609499"/>
            <a:ext cx="6350000" cy="431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3974" y="3862308"/>
            <a:ext cx="2246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Our </a:t>
            </a:r>
            <a:r>
              <a:rPr lang="en-US" dirty="0" err="1" smtClean="0">
                <a:latin typeface="Abadi MT Condensed Light"/>
                <a:cs typeface="Abadi MT Condensed Light"/>
              </a:rPr>
              <a:t>Pentax</a:t>
            </a:r>
            <a:r>
              <a:rPr lang="en-US" dirty="0" smtClean="0">
                <a:latin typeface="Abadi MT Condensed Light"/>
                <a:cs typeface="Abadi MT Condensed Light"/>
              </a:rPr>
              <a:t> cameras have a wand that moves up and down as you change your settings.  You want the wand to be in the middle and pointing straight out into the frame.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556" dirty="0" smtClean="0">
                <a:latin typeface="Bauhaus 93"/>
                <a:cs typeface="Bauhaus 93"/>
              </a:rPr>
              <a:t>Now you try!</a:t>
            </a:r>
            <a:r>
              <a:rPr lang="en-US" dirty="0" smtClean="0">
                <a:latin typeface="Bauhaus 93"/>
                <a:cs typeface="Bauhaus 93"/>
              </a:rPr>
              <a:t/>
            </a:r>
            <a:br>
              <a:rPr lang="en-US" dirty="0" smtClean="0">
                <a:latin typeface="Bauhaus 93"/>
                <a:cs typeface="Bauhaus 93"/>
              </a:rPr>
            </a:br>
            <a:endParaRPr lang="en-US" dirty="0"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>
                <a:latin typeface="Abadi MT Condensed Light"/>
                <a:cs typeface="Abadi MT Condensed Light"/>
              </a:rPr>
              <a:t>Follow the directions on the handout while using the </a:t>
            </a:r>
            <a:r>
              <a:rPr lang="en-US" sz="2400" dirty="0" smtClean="0">
                <a:latin typeface="Abadi MT Condensed Light"/>
                <a:cs typeface="Abadi MT Condensed Light"/>
                <a:hlinkClick r:id="rId2"/>
              </a:rPr>
              <a:t>Camera Simulator</a:t>
            </a:r>
            <a:endParaRPr lang="en-US" sz="2400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562600" cy="1143000"/>
          </a:xfrm>
        </p:spPr>
        <p:txBody>
          <a:bodyPr>
            <a:noAutofit/>
          </a:bodyPr>
          <a:lstStyle/>
          <a:p>
            <a:r>
              <a:rPr lang="en-US" sz="8600" dirty="0" smtClean="0">
                <a:latin typeface="Bauhaus 93"/>
                <a:cs typeface="Bauhaus 93"/>
              </a:rPr>
              <a:t>Exposure</a:t>
            </a:r>
            <a:endParaRPr lang="en-US" sz="8600" dirty="0">
              <a:latin typeface="Bauhaus 93"/>
              <a:cs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  <a:hlinkClick r:id="rId2"/>
              </a:rPr>
              <a:t>Exposure Explained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683" y="894061"/>
            <a:ext cx="268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badi MT Condensed Light"/>
                <a:cs typeface="Abadi MT Condensed Light"/>
              </a:rPr>
              <a:t>The very beginning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0" y="2247900"/>
            <a:ext cx="4940300" cy="429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47650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Overexposure—too much light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0369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Underexposure—not enough light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45832"/>
            <a:ext cx="1803400" cy="135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903798"/>
            <a:ext cx="1830595" cy="122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0462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auhaus 93"/>
              </a:rPr>
              <a:t>Exposure </a:t>
            </a:r>
            <a:r>
              <a:rPr lang="en-US" sz="5400" dirty="0" smtClean="0">
                <a:latin typeface="Bauhaus 93"/>
              </a:rPr>
              <a:t>= </a:t>
            </a:r>
            <a:br>
              <a:rPr lang="en-US" sz="5400" dirty="0" smtClean="0">
                <a:latin typeface="Bauhaus 93"/>
              </a:rPr>
            </a:br>
            <a:r>
              <a:rPr lang="en-US" sz="5400" dirty="0" smtClean="0">
                <a:latin typeface="Bauhaus 93"/>
              </a:rPr>
              <a:t>Aperture + Shutter Speed</a:t>
            </a:r>
            <a:endParaRPr lang="en-US" sz="5400" dirty="0">
              <a:latin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639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badi MT Condensed Light"/>
                <a:cs typeface="Abadi MT Condensed Light"/>
                <a:hlinkClick r:id="rId2"/>
              </a:rPr>
              <a:t>What is Exposure?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  <a:hlinkClick r:id="rId3"/>
              </a:rPr>
              <a:t>What affects Exposure?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  <a:hlinkClick r:id="rId4"/>
              </a:rPr>
              <a:t>How do they affect Exposure?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  <a:hlinkClick r:id="rId5"/>
              </a:rPr>
              <a:t>What happens when they are misaligned?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And </a:t>
            </a:r>
            <a:r>
              <a:rPr lang="en-US" dirty="0" smtClean="0">
                <a:latin typeface="Abadi MT Condensed Light"/>
                <a:cs typeface="Abadi MT Condensed Light"/>
                <a:hlinkClick r:id="rId6"/>
              </a:rPr>
              <a:t>ONE MORE VIDEO </a:t>
            </a:r>
            <a:r>
              <a:rPr lang="en-US" dirty="0" smtClean="0">
                <a:latin typeface="Abadi MT Condensed Light"/>
                <a:cs typeface="Abadi MT Condensed Light"/>
              </a:rPr>
              <a:t>on exposure. (yeah!?)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31" y="230925"/>
            <a:ext cx="2929556" cy="11430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latin typeface="Bauhaus 93"/>
              </a:rPr>
              <a:t>ISO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1" y="2059083"/>
            <a:ext cx="7358702" cy="398346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badi MT Condensed Light"/>
                <a:cs typeface="Abadi MT Condensed Light"/>
                <a:hlinkClick r:id="rId2"/>
              </a:rPr>
              <a:t>ISO Explained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It is your film’s sensitivity 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	to light</a:t>
            </a:r>
          </a:p>
          <a:p>
            <a:r>
              <a:rPr lang="en-US" dirty="0" smtClean="0">
                <a:latin typeface="Abadi MT Condensed Light"/>
                <a:cs typeface="Abadi MT Condensed Light"/>
              </a:rPr>
              <a:t>100 ISO has the highest </a:t>
            </a:r>
          </a:p>
          <a:p>
            <a:pPr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	quality</a:t>
            </a:r>
          </a:p>
          <a:p>
            <a:r>
              <a:rPr lang="en-US" dirty="0" smtClean="0">
                <a:latin typeface="Abadi MT Condensed Light"/>
                <a:cs typeface="Abadi MT Condensed Light"/>
              </a:rPr>
              <a:t>3200 ISO is appropriate for sports</a:t>
            </a:r>
          </a:p>
          <a:p>
            <a:r>
              <a:rPr lang="en-US" dirty="0" smtClean="0">
                <a:latin typeface="Abadi MT Condensed Light"/>
                <a:cs typeface="Abadi MT Condensed Light"/>
              </a:rPr>
              <a:t>100 or 200 ISO would need a tripod indoors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5" descr="ISO img.jpg"/>
          <p:cNvPicPr>
            <a:picLocks noChangeAspect="1"/>
          </p:cNvPicPr>
          <p:nvPr/>
        </p:nvPicPr>
        <p:blipFill>
          <a:blip r:embed="rId3"/>
          <a:srcRect l="5500" t="22448" r="4931" b="23957"/>
          <a:stretch>
            <a:fillRect/>
          </a:stretch>
        </p:blipFill>
        <p:spPr>
          <a:xfrm>
            <a:off x="4801111" y="404119"/>
            <a:ext cx="3973665" cy="3675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9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auhaus 93"/>
              </a:rPr>
              <a:t>Shutter Speed </a:t>
            </a:r>
            <a:endParaRPr lang="en-US" sz="9600" dirty="0">
              <a:latin typeface="Bauhaus 9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574" y="1113696"/>
            <a:ext cx="8229600" cy="19287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How long the </a:t>
            </a:r>
            <a:r>
              <a:rPr lang="en-US" sz="5400" dirty="0" smtClean="0">
                <a:latin typeface="Abadi MT Condensed Light"/>
                <a:cs typeface="Abadi MT Condensed Light"/>
              </a:rPr>
              <a:t>shutter </a:t>
            </a:r>
            <a:r>
              <a:rPr lang="en-US" dirty="0" smtClean="0">
                <a:latin typeface="Abadi MT Condensed Light"/>
                <a:cs typeface="Abadi MT Condensed Light"/>
              </a:rPr>
              <a:t>stays open to take the photograph.</a:t>
            </a:r>
          </a:p>
          <a:p>
            <a:r>
              <a:rPr lang="en-US" dirty="0" smtClean="0">
                <a:latin typeface="Abadi MT Condensed Light"/>
                <a:cs typeface="Abadi MT Condensed Light"/>
                <a:hlinkClick r:id="rId2"/>
              </a:rPr>
              <a:t>How the shutter works….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 descr="shutter-speeds.jpg"/>
          <p:cNvPicPr>
            <a:picLocks noChangeAspect="1"/>
          </p:cNvPicPr>
          <p:nvPr/>
        </p:nvPicPr>
        <p:blipFill>
          <a:blip r:embed="rId3"/>
          <a:srcRect t="11767"/>
          <a:stretch>
            <a:fillRect/>
          </a:stretch>
        </p:blipFill>
        <p:spPr>
          <a:xfrm>
            <a:off x="0" y="2979615"/>
            <a:ext cx="9144000" cy="388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uhaus 93"/>
              </a:rPr>
              <a:t>Shutter Speed on our cameras…</a:t>
            </a:r>
            <a:endParaRPr lang="en-US" dirty="0">
              <a:latin typeface="Bauhaus 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0165" y="1202621"/>
            <a:ext cx="3516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u="sng" dirty="0" smtClean="0">
                <a:latin typeface="Abadi MT Condensed Light"/>
                <a:cs typeface="Abadi MT Condensed Light"/>
              </a:rPr>
              <a:t>On a Manual SLR camera</a:t>
            </a:r>
          </a:p>
          <a:p>
            <a:pPr algn="r"/>
            <a:endParaRPr lang="en-US" sz="2000" u="sng" dirty="0" smtClean="0">
              <a:latin typeface="Abadi MT Condensed Light"/>
              <a:cs typeface="Abadi MT Condensed Light"/>
            </a:endParaRPr>
          </a:p>
          <a:p>
            <a:pPr algn="r"/>
            <a:r>
              <a:rPr lang="en-US" dirty="0" smtClean="0">
                <a:latin typeface="Abadi MT Condensed Light"/>
                <a:cs typeface="Abadi MT Condensed Light"/>
              </a:rPr>
              <a:t>The shutter is changed by spinning the dial</a:t>
            </a:r>
          </a:p>
          <a:p>
            <a:pPr algn="r"/>
            <a:endParaRPr lang="en-US" dirty="0" smtClean="0">
              <a:latin typeface="Abadi MT Condensed Light"/>
              <a:cs typeface="Abadi MT Condensed Light"/>
            </a:endParaRPr>
          </a:p>
          <a:p>
            <a:pPr algn="r"/>
            <a:r>
              <a:rPr lang="en-US" dirty="0" smtClean="0">
                <a:latin typeface="Abadi MT Condensed Light"/>
                <a:cs typeface="Abadi MT Condensed Light"/>
              </a:rPr>
              <a:t>Speeds on this camera: 1/1000, 1/500, 1/250, 1/125, 60, 30, 15, 8, 4, 2, B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1574" y="3146330"/>
            <a:ext cx="291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badi MT Condensed Light"/>
                <a:cs typeface="Abadi MT Condensed Light"/>
              </a:rPr>
              <a:t>On a Digital SLR camera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12" name="Picture 11" descr="Nikon D3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085"/>
            <a:ext cx="4035001" cy="2941126"/>
          </a:xfrm>
          <a:prstGeom prst="rect">
            <a:avLst/>
          </a:prstGeom>
        </p:spPr>
      </p:pic>
      <p:pic>
        <p:nvPicPr>
          <p:cNvPr id="13" name="Picture 12" descr="Nikon D3000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55" y="3018503"/>
            <a:ext cx="4050445" cy="3447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4209211"/>
            <a:ext cx="4035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badi MT Condensed Light"/>
                <a:cs typeface="Abadi MT Condensed Light"/>
              </a:rPr>
              <a:t>On a Digital SLR (Nikon D3000)</a:t>
            </a:r>
          </a:p>
          <a:p>
            <a:endParaRPr lang="en-US" sz="2000" u="sng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Set the camera to Manual (M)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Spin the dial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Speeds on this camera: 30 sec-1/4000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1" y="1053182"/>
            <a:ext cx="4035841" cy="246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32" y="3633044"/>
            <a:ext cx="2438622" cy="313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755" y="3633044"/>
            <a:ext cx="4175531" cy="3131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202" y="206258"/>
            <a:ext cx="4701659" cy="3315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76" y="3633044"/>
            <a:ext cx="2081785" cy="2673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633" y="86598"/>
            <a:ext cx="4035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uhaus 93"/>
                <a:cs typeface="Bauhaus 93"/>
              </a:rPr>
              <a:t>Slow Shutter Speed  </a:t>
            </a:r>
            <a:r>
              <a:rPr lang="en-US" sz="2400" dirty="0" smtClean="0">
                <a:latin typeface="Bauhaus 93"/>
                <a:cs typeface="Bauhaus 93"/>
              </a:rPr>
              <a:t>(1/30 or slower)</a:t>
            </a:r>
            <a:endParaRPr lang="en-US" sz="2400" dirty="0">
              <a:latin typeface="Bauhaus 93"/>
              <a:cs typeface="Bauhaus 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6" y="3502367"/>
            <a:ext cx="4533932" cy="304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859" y="1294093"/>
            <a:ext cx="1798409" cy="167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6" y="254821"/>
            <a:ext cx="4530944" cy="3017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0569" y="91247"/>
            <a:ext cx="491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Bauhaus 93"/>
                <a:cs typeface="Bauhaus 93"/>
              </a:rPr>
              <a:t>Using a Fast Shutter Speed </a:t>
            </a:r>
            <a:r>
              <a:rPr lang="en-US" sz="2400" dirty="0" smtClean="0">
                <a:latin typeface="Bauhaus 93"/>
                <a:cs typeface="Bauhaus 93"/>
              </a:rPr>
              <a:t>(1/250 or higher)</a:t>
            </a:r>
            <a:endParaRPr lang="en-US" sz="2400" dirty="0">
              <a:latin typeface="Bauhaus 93"/>
              <a:cs typeface="Bauhaus 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860" y="3160733"/>
            <a:ext cx="4001725" cy="3382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l="5057" r="17429"/>
          <a:stretch>
            <a:fillRect/>
          </a:stretch>
        </p:blipFill>
        <p:spPr>
          <a:xfrm>
            <a:off x="6908212" y="1294093"/>
            <a:ext cx="2049373" cy="168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You can try to show or stop motion while your camera is an automatic mode…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929" y="5477854"/>
            <a:ext cx="3304794" cy="34605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Night Photo Option</a:t>
            </a:r>
          </a:p>
          <a:p>
            <a:pPr algn="ctr"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to show motion</a:t>
            </a: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pPr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803" y="5477854"/>
            <a:ext cx="3194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badi MT Condensed Light"/>
                <a:cs typeface="Abadi MT Condensed Light"/>
              </a:rPr>
              <a:t>Sports Photo Option</a:t>
            </a:r>
          </a:p>
          <a:p>
            <a:pPr algn="ctr"/>
            <a:r>
              <a:rPr lang="en-US" sz="3200" dirty="0" smtClean="0">
                <a:latin typeface="Abadi MT Condensed Light"/>
                <a:cs typeface="Abadi MT Condensed Light"/>
              </a:rPr>
              <a:t>to freeze motion</a:t>
            </a:r>
            <a:endParaRPr lang="en-US" sz="3200" dirty="0">
              <a:latin typeface="Abadi MT Condensed Light"/>
              <a:cs typeface="Abadi MT Condensed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26003" t="17069" r="26420" b="19144"/>
          <a:stretch>
            <a:fillRect/>
          </a:stretch>
        </p:blipFill>
        <p:spPr>
          <a:xfrm>
            <a:off x="1529812" y="3858377"/>
            <a:ext cx="1510570" cy="1352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14429"/>
          <a:stretch>
            <a:fillRect/>
          </a:stretch>
        </p:blipFill>
        <p:spPr>
          <a:xfrm>
            <a:off x="5885088" y="3858378"/>
            <a:ext cx="1835383" cy="1352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13" y="2091567"/>
            <a:ext cx="2086475" cy="1975196"/>
          </a:xfrm>
          <a:prstGeom prst="rect">
            <a:avLst/>
          </a:prstGeom>
        </p:spPr>
      </p:pic>
      <p:cxnSp>
        <p:nvCxnSpPr>
          <p:cNvPr id="12" name="Shape 11"/>
          <p:cNvCxnSpPr>
            <a:stCxn id="7" idx="0"/>
          </p:cNvCxnSpPr>
          <p:nvPr/>
        </p:nvCxnSpPr>
        <p:spPr>
          <a:xfrm rot="5400000" flipH="1" flipV="1">
            <a:off x="2566160" y="2322438"/>
            <a:ext cx="1254877" cy="1817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9" idx="0"/>
          </p:cNvCxnSpPr>
          <p:nvPr/>
        </p:nvCxnSpPr>
        <p:spPr>
          <a:xfrm rot="16200000" flipV="1">
            <a:off x="5186951" y="2242549"/>
            <a:ext cx="1445379" cy="1786280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576</Words>
  <Application>Microsoft Macintosh PowerPoint</Application>
  <PresentationFormat>On-screen Show (4:3)</PresentationFormat>
  <Paragraphs>93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Shutter Speed </vt:lpstr>
      <vt:lpstr>Exposure</vt:lpstr>
      <vt:lpstr>Exposure =  Aperture + Shutter Speed</vt:lpstr>
      <vt:lpstr>ISO</vt:lpstr>
      <vt:lpstr>Shutter Speed </vt:lpstr>
      <vt:lpstr>Shutter Speed on our cameras…</vt:lpstr>
      <vt:lpstr>Slide 7</vt:lpstr>
      <vt:lpstr>Slide 8</vt:lpstr>
      <vt:lpstr>You can try to show or stop motion while your camera is an automatic mode…</vt:lpstr>
      <vt:lpstr>Aperture</vt:lpstr>
      <vt:lpstr>Slide 11</vt:lpstr>
      <vt:lpstr>Slide 12</vt:lpstr>
      <vt:lpstr>Slide 13</vt:lpstr>
      <vt:lpstr>Aperture on our cameras…</vt:lpstr>
      <vt:lpstr>The Light Meter</vt:lpstr>
      <vt:lpstr>The Light Meter cont’d.</vt:lpstr>
      <vt:lpstr>Now you try! </vt:lpstr>
    </vt:vector>
  </TitlesOfParts>
  <Company>Washington Community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Shutter Speed and Aperture</dc:title>
  <dc:creator>Tiffany Wyse-Fisher</dc:creator>
  <cp:lastModifiedBy>Information Technology</cp:lastModifiedBy>
  <cp:revision>16</cp:revision>
  <cp:lastPrinted>2011-11-08T15:14:31Z</cp:lastPrinted>
  <dcterms:created xsi:type="dcterms:W3CDTF">2011-11-08T15:06:47Z</dcterms:created>
  <dcterms:modified xsi:type="dcterms:W3CDTF">2011-11-08T15:18:10Z</dcterms:modified>
</cp:coreProperties>
</file>